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8" r:id="rId3"/>
    <p:sldId id="258" r:id="rId4"/>
    <p:sldId id="259" r:id="rId5"/>
    <p:sldId id="260" r:id="rId6"/>
    <p:sldId id="261" r:id="rId7"/>
    <p:sldId id="271" r:id="rId8"/>
    <p:sldId id="279" r:id="rId9"/>
    <p:sldId id="280" r:id="rId10"/>
    <p:sldId id="281" r:id="rId11"/>
    <p:sldId id="285" r:id="rId12"/>
    <p:sldId id="282" r:id="rId13"/>
    <p:sldId id="286" r:id="rId14"/>
    <p:sldId id="287" r:id="rId15"/>
    <p:sldId id="284" r:id="rId16"/>
    <p:sldId id="288" r:id="rId17"/>
    <p:sldId id="276" r:id="rId18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9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619365"/>
          </a:xfrm>
          <a:prstGeom prst="rect">
            <a:avLst/>
          </a:prstGeom>
        </p:spPr>
        <p:txBody>
          <a:bodyPr vert="horz" lIns="110383" tIns="55192" rIns="110383" bIns="55192" rtlCol="0"/>
          <a:lstStyle>
            <a:lvl1pPr algn="l">
              <a:defRPr sz="15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619365"/>
          </a:xfrm>
          <a:prstGeom prst="rect">
            <a:avLst/>
          </a:prstGeom>
        </p:spPr>
        <p:txBody>
          <a:bodyPr vert="horz" lIns="110383" tIns="55192" rIns="110383" bIns="55192" rtlCol="0"/>
          <a:lstStyle>
            <a:lvl1pPr algn="r">
              <a:defRPr sz="1500"/>
            </a:lvl1pPr>
          </a:lstStyle>
          <a:p>
            <a:fld id="{A23F894A-6467-41D0-AFCD-2A368131FBB9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" y="1543050"/>
            <a:ext cx="7410450" cy="416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383" tIns="55192" rIns="110383" bIns="55192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2" y="5940744"/>
            <a:ext cx="5852160" cy="4860608"/>
          </a:xfrm>
          <a:prstGeom prst="rect">
            <a:avLst/>
          </a:prstGeom>
        </p:spPr>
        <p:txBody>
          <a:bodyPr vert="horz" lIns="110383" tIns="55192" rIns="110383" bIns="5519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41"/>
            <a:ext cx="3169920" cy="619361"/>
          </a:xfrm>
          <a:prstGeom prst="rect">
            <a:avLst/>
          </a:prstGeom>
        </p:spPr>
        <p:txBody>
          <a:bodyPr vert="horz" lIns="110383" tIns="55192" rIns="110383" bIns="55192" rtlCol="0" anchor="b"/>
          <a:lstStyle>
            <a:lvl1pPr algn="l">
              <a:defRPr sz="15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11725041"/>
            <a:ext cx="3169920" cy="619361"/>
          </a:xfrm>
          <a:prstGeom prst="rect">
            <a:avLst/>
          </a:prstGeom>
        </p:spPr>
        <p:txBody>
          <a:bodyPr vert="horz" lIns="110383" tIns="55192" rIns="110383" bIns="55192" rtlCol="0" anchor="b"/>
          <a:lstStyle>
            <a:lvl1pPr algn="r">
              <a:defRPr sz="1500"/>
            </a:lvl1pPr>
          </a:lstStyle>
          <a:p>
            <a:fld id="{41603DB0-38ED-40F3-8F83-B940C124DC9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678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03DB0-38ED-40F3-8F83-B940C124DC9F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247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03DB0-38ED-40F3-8F83-B940C124DC9F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3611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03DB0-38ED-40F3-8F83-B940C124DC9F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397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EA54B-A48C-A1E1-3C5E-77EEAE03A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59B2D-6442-6787-C01B-148B24A54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58E4A-4AC3-B4F6-4F09-ED4EAD11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36C3A-CDDD-AFC4-4C3F-FCCC704D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CCD1-C940-571D-B5D4-2E2FC164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013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01747-69A3-5989-932D-B41BE948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1B0EE-7068-A05F-295C-21B48E05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0BB5-EC6A-3007-A35D-0B7BC3816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008FF-F93F-5EA3-A061-AE370434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6B20F-2CC4-AC48-DB82-4AF9BA24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407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13F8D-40B6-56B6-1F6B-46839803B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BF83D-1727-613F-D48E-60496CE1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7BE48-27E0-6D2C-1A51-336248B1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22E45-E7B7-B111-CE04-1D246938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D705A-0BC2-4B0E-4869-0E43E7AE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614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D681-E2C4-FAE2-E4AE-29647E9C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6A19A-CB6C-80C7-86FA-29EF75032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3B06-8755-1987-D11D-D4C4B0C33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76C05-7484-D453-3C21-DFDD2D74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35FE7-38E4-6961-465B-9C298A93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8009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4706-32F0-0C35-9320-64F200D0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482E4-CC7E-4646-F960-99F09E97A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67130-5B5A-716E-347B-CF3B46EE6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32FCE-5DA7-36B5-226A-5827460F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91EB7-CD34-61D2-FA35-7EF88E82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016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1C7E-6B33-C18A-E987-30CBCA4B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854B5-EA08-3111-264C-CA1DFDF41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C2729-1C6A-C82D-6133-D98BFD907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E66EE-0592-DEE4-F11E-41116303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64AE8-75DB-026A-ECFA-B17D1C80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E7993-7DB0-4962-7DBF-94415C86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833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5CF9-5774-D1BF-9C10-E98BE308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3C36F-C5D9-0D81-7997-FC503C530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F6439-92F6-5141-C10A-332C9FD79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7EFAE-C958-3D52-CA6C-05970A2AC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3A24AB-0BB6-638B-58FB-1B1516040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DE91F5-D602-778B-58FE-55948753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D87CF-2FAB-F7AB-48A2-1D585C82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8F4F27-1FF6-425F-0D72-0982A406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976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E945-53F9-CC67-F1A1-71C66EB7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503A9-A2C8-C9E2-CABB-67CD3960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7372E-EE84-F50C-34B0-A3E13704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48770-A6E9-7621-2F63-7EB8513D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940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3DAF8E-36E8-7F8A-1550-DFFD892C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0E356-76FE-4F47-191A-63DF7367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66C58-C5DB-1C5F-3B5B-B2F84968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6847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796-B588-9164-1A27-8384D632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180D-AD31-9C44-27BD-5E26EF170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1508E-5C65-3374-78FC-F087F3EBD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92E66-DB4A-5039-73E9-0E0121C7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137E7-1116-3632-B8FC-D0F86E75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7A5D3-C552-03D8-C3DE-E91D38D7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406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5502-CB01-07CB-9E78-BDD7F7D96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5B18FC-4F50-BDE7-4B89-04C2F6B2E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314A5-7B6E-B505-7096-B0ACF6021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3F2C8-64B1-1F70-9916-6DB5203E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A1F12-0CE0-705F-F297-017E66E0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136FC-6149-CBD8-2424-FD4AD58D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667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31042-D36A-444C-F3A5-824356F9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53BC8-F44C-3EE0-69E3-47EDA317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CD5EF-0C25-8EA3-3CAE-5B9C4B1C6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2BC24-8C6B-46F2-A333-103B1CAACC93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131E3-D13B-049A-A56A-4C881E908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C454-3E1B-E8BF-6A59-4B8490BDF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619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8B96-DACF-DADB-8201-5C6BF34E7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latin typeface="Core Sans A" panose="020B0503030302020204" pitchFamily="34" charset="0"/>
              </a:rPr>
              <a:t>PSR J1023+0038</a:t>
            </a:r>
            <a:endParaRPr lang="en-PH" sz="4800" dirty="0">
              <a:latin typeface="Core Sans A" panose="020B05030303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3FA86-4CB5-EB23-73C9-A53A9842D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Mendoza</a:t>
            </a:r>
            <a:endParaRPr lang="en-PH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Pulsars">
            <a:extLst>
              <a:ext uri="{FF2B5EF4-FFF2-40B4-BE49-F238E27FC236}">
                <a16:creationId xmlns:a16="http://schemas.microsoft.com/office/drawing/2014/main" id="{F3891D4B-3AEA-E9FE-BEF4-3EC23795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51" y="1311856"/>
            <a:ext cx="3872489" cy="458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49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CAB6E-01C9-72E6-9965-49329DEC7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2040-3252-0409-DA75-FDB52FF4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re Sans A" panose="020B0503030302020204" pitchFamily="34" charset="0"/>
              </a:rPr>
              <a:t>Morlet</a:t>
            </a:r>
            <a:r>
              <a:rPr lang="en-US" dirty="0">
                <a:latin typeface="Core Sans A" panose="020B0503030302020204" pitchFamily="34" charset="0"/>
              </a:rPr>
              <a:t> wavelet</a:t>
            </a:r>
            <a:endParaRPr lang="en-PH" dirty="0">
              <a:latin typeface="Core Sans A" panose="020B05030303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1BFDC-321C-AE5C-B2A6-DB52D22C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5523324" cy="3973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CF0C02-15CB-3F35-7EFF-9F287F250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22" y="2209700"/>
            <a:ext cx="4440477" cy="2935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2BCE7-D07F-7EC9-9874-1EE29A0AA658}"/>
              </a:ext>
            </a:extLst>
          </p:cNvPr>
          <p:cNvSpPr txBox="1"/>
          <p:nvPr/>
        </p:nvSpPr>
        <p:spPr>
          <a:xfrm>
            <a:off x="838200" y="6492875"/>
            <a:ext cx="941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Torrence, C., &amp; Compo, G. P. (1998). A practical guide to wavelet analysis.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Bulletin of the American Meteorological society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61-78.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317821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0DF77-3E7A-41D6-105A-4325CE8C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CF9E-5872-8F8A-DD48-5229D4C6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re Sans A" panose="020B0503030302020204" pitchFamily="34" charset="0"/>
              </a:rPr>
              <a:t>Morlet</a:t>
            </a:r>
            <a:r>
              <a:rPr lang="en-US" dirty="0">
                <a:latin typeface="Core Sans A" panose="020B0503030302020204" pitchFamily="34" charset="0"/>
              </a:rPr>
              <a:t> wavelet</a:t>
            </a:r>
            <a:endParaRPr lang="en-PH" dirty="0">
              <a:latin typeface="Core Sans A" panose="020B05030303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30DC4-7F93-BA92-8DB9-B981D16ED58D}"/>
              </a:ext>
            </a:extLst>
          </p:cNvPr>
          <p:cNvSpPr txBox="1"/>
          <p:nvPr/>
        </p:nvSpPr>
        <p:spPr>
          <a:xfrm>
            <a:off x="838200" y="6492875"/>
            <a:ext cx="941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Torrence, C., &amp; Compo, G. P. (1998). A practical guide to wavelet analysis.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Bulletin of the American Meteorological society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61-78.</a:t>
            </a:r>
            <a:endParaRPr lang="en-PH" sz="1200" dirty="0"/>
          </a:p>
        </p:txBody>
      </p:sp>
      <p:pic>
        <p:nvPicPr>
          <p:cNvPr id="4" name="Picture 3" descr="A graph of a cube and a cube&#10;&#10;Description automatically generated">
            <a:extLst>
              <a:ext uri="{FF2B5EF4-FFF2-40B4-BE49-F238E27FC236}">
                <a16:creationId xmlns:a16="http://schemas.microsoft.com/office/drawing/2014/main" id="{E1C8EF04-214E-FFEB-B183-5D5546F0A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652587"/>
            <a:ext cx="84963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0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2D09-DC1B-2894-A82F-CD243A5D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Detrending with the </a:t>
            </a:r>
            <a:r>
              <a:rPr lang="en-US" dirty="0" err="1">
                <a:latin typeface="Core Sans A" panose="020B0503030302020204" pitchFamily="34" charset="0"/>
              </a:rPr>
              <a:t>Morlet</a:t>
            </a:r>
            <a:r>
              <a:rPr lang="en-US" dirty="0">
                <a:latin typeface="Core Sans A" panose="020B0503030302020204" pitchFamily="34" charset="0"/>
              </a:rPr>
              <a:t> wavelet</a:t>
            </a:r>
            <a:endParaRPr lang="en-PH" dirty="0">
              <a:latin typeface="Core Sans A" panose="020B0503030302020204" pitchFamily="34" charset="0"/>
            </a:endParaRPr>
          </a:p>
        </p:txBody>
      </p:sp>
      <p:pic>
        <p:nvPicPr>
          <p:cNvPr id="5" name="Picture 4" descr="A blue and white sound wave&#10;&#10;Description automatically generated">
            <a:extLst>
              <a:ext uri="{FF2B5EF4-FFF2-40B4-BE49-F238E27FC236}">
                <a16:creationId xmlns:a16="http://schemas.microsoft.com/office/drawing/2014/main" id="{680BB4B7-EF8B-7414-064A-DE2D71121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636317"/>
            <a:ext cx="9720000" cy="1684756"/>
          </a:xfrm>
          <a:prstGeom prst="rect">
            <a:avLst/>
          </a:prstGeom>
        </p:spPr>
      </p:pic>
      <p:pic>
        <p:nvPicPr>
          <p:cNvPr id="7" name="Picture 6" descr="A blue sound wave&#10;&#10;Description automatically generated">
            <a:extLst>
              <a:ext uri="{FF2B5EF4-FFF2-40B4-BE49-F238E27FC236}">
                <a16:creationId xmlns:a16="http://schemas.microsoft.com/office/drawing/2014/main" id="{D7AC8B4A-B79D-082A-3C93-6FF09821F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5092127"/>
            <a:ext cx="9720000" cy="1555200"/>
          </a:xfrm>
          <a:prstGeom prst="rect">
            <a:avLst/>
          </a:prstGeom>
        </p:spPr>
      </p:pic>
      <p:pic>
        <p:nvPicPr>
          <p:cNvPr id="9" name="Picture 8" descr="A blue line with black text&#10;&#10;Description automatically generated">
            <a:extLst>
              <a:ext uri="{FF2B5EF4-FFF2-40B4-BE49-F238E27FC236}">
                <a16:creationId xmlns:a16="http://schemas.microsoft.com/office/drawing/2014/main" id="{D7D76202-AAFF-9F64-9D3F-AAED5F84D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3429000"/>
            <a:ext cx="9720000" cy="15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52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49E62-2929-32A8-B5F6-A3B78CB64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D45-1023-85F5-34BB-377E9E32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Histogram</a:t>
            </a:r>
            <a:endParaRPr lang="en-PH" dirty="0">
              <a:latin typeface="Core Sans A" panose="020B0503030302020204" pitchFamily="34" charset="0"/>
            </a:endParaRPr>
          </a:p>
        </p:txBody>
      </p:sp>
      <p:pic>
        <p:nvPicPr>
          <p:cNvPr id="8" name="Picture 7" descr="A blue graph with black text&#10;&#10;Description automatically generated">
            <a:extLst>
              <a:ext uri="{FF2B5EF4-FFF2-40B4-BE49-F238E27FC236}">
                <a16:creationId xmlns:a16="http://schemas.microsoft.com/office/drawing/2014/main" id="{59C95787-84A1-EC25-AB2C-0DCD837E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5" y="1690688"/>
            <a:ext cx="10783229" cy="431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74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72E3-59FD-481C-CC8F-D4B4D020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MSD curve fitting</a:t>
            </a:r>
            <a:endParaRPr lang="en-PH" dirty="0"/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10EB2B99-740C-48DD-C03C-288E2A288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690688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1202679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CF9EB-DB22-25B7-2D37-7872575BC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AD1EE5-63F5-F349-6B11-6A5C1473CF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AD1EE5-63F5-F349-6B11-6A5C1473CF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A00BC3D-EE62-0FAB-A6D3-F1BD7DC04756}"/>
              </a:ext>
            </a:extLst>
          </p:cNvPr>
          <p:cNvSpPr txBox="1"/>
          <p:nvPr/>
        </p:nvSpPr>
        <p:spPr>
          <a:xfrm>
            <a:off x="502256" y="5629766"/>
            <a:ext cx="1118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seems as if the existence of spikes induces a </a:t>
            </a:r>
            <a:r>
              <a:rPr lang="en-US" sz="2400" dirty="0" err="1"/>
              <a:t>subdiffusive</a:t>
            </a:r>
            <a:r>
              <a:rPr lang="en-US" sz="2400" dirty="0"/>
              <a:t> behavior for the system. </a:t>
            </a:r>
            <a:endParaRPr lang="en-PH" sz="2400" dirty="0"/>
          </a:p>
        </p:txBody>
      </p:sp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1EB240AD-48AF-A7F0-8246-D77E122B7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9" y="1430369"/>
            <a:ext cx="10800000" cy="39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5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DC01-C28C-B9A6-A171-3E5EE977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time scales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C412-AA9B-E913-E27C-D91C23048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ssistant" pitchFamily="2" charset="-79"/>
                <a:cs typeface="Assistant" pitchFamily="2" charset="-79"/>
              </a:rPr>
              <a:t>Short-term mode switching</a:t>
            </a:r>
          </a:p>
          <a:p>
            <a:pPr lvl="1"/>
            <a:r>
              <a:rPr lang="en-US" dirty="0">
                <a:latin typeface="Assistant" pitchFamily="2" charset="-79"/>
                <a:cs typeface="Assistant" pitchFamily="2" charset="-79"/>
              </a:rPr>
              <a:t>frequent transitions between high and low X-ray states, correlated with active and passive optical states. </a:t>
            </a:r>
          </a:p>
          <a:p>
            <a:pPr lvl="1"/>
            <a:r>
              <a:rPr lang="en-US" dirty="0">
                <a:latin typeface="Assistant" pitchFamily="2" charset="-79"/>
                <a:cs typeface="Assistant" pitchFamily="2" charset="-79"/>
              </a:rPr>
              <a:t>on the order of seconds to minutes</a:t>
            </a:r>
          </a:p>
          <a:p>
            <a:r>
              <a:rPr lang="en-US" b="1" dirty="0">
                <a:latin typeface="Assistant" pitchFamily="2" charset="-79"/>
                <a:cs typeface="Assistant" pitchFamily="2" charset="-79"/>
              </a:rPr>
              <a:t>Flaring</a:t>
            </a:r>
          </a:p>
          <a:p>
            <a:pPr lvl="1"/>
            <a:r>
              <a:rPr lang="en-US" dirty="0">
                <a:latin typeface="Assistant" pitchFamily="2" charset="-79"/>
                <a:cs typeface="Assistant" pitchFamily="2" charset="-79"/>
              </a:rPr>
              <a:t>strong flares occur in NIR light curves (possibly correlated with B-band)</a:t>
            </a:r>
          </a:p>
          <a:p>
            <a:pPr lvl="1"/>
            <a:r>
              <a:rPr lang="en-US" dirty="0">
                <a:latin typeface="Assistant" pitchFamily="2" charset="-79"/>
                <a:cs typeface="Assistant" pitchFamily="2" charset="-79"/>
              </a:rPr>
              <a:t>on the order of thousands of seconds</a:t>
            </a:r>
            <a:endParaRPr lang="en-PH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2415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7A07-AF15-2C30-9F6F-0658C671B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1700" y="5130799"/>
            <a:ext cx="1663700" cy="1084263"/>
          </a:xfrm>
        </p:spPr>
        <p:txBody>
          <a:bodyPr/>
          <a:lstStyle/>
          <a:p>
            <a:pPr algn="l"/>
            <a:r>
              <a:rPr lang="en-US" dirty="0">
                <a:latin typeface="Core Sans A" panose="020B0503030302020204" pitchFamily="34" charset="0"/>
              </a:rPr>
              <a:t>End</a:t>
            </a:r>
            <a:endParaRPr lang="en-PH" dirty="0">
              <a:latin typeface="Core Sans A" panose="020B050303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5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76" y="667422"/>
            <a:ext cx="3908494" cy="86029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e Sans A" panose="020B0503030302020204" pitchFamily="34" charset="0"/>
              </a:rPr>
              <a:t>Standard Formation Scenario</a:t>
            </a:r>
            <a:endParaRPr lang="en-PH" sz="2800" dirty="0">
              <a:latin typeface="Core Sans A" panose="020B0503030302020204" pitchFamily="34" charset="0"/>
            </a:endParaRPr>
          </a:p>
        </p:txBody>
      </p:sp>
      <p:pic>
        <p:nvPicPr>
          <p:cNvPr id="1026" name="Picture 2" descr="Graphic illustrating how Millisecond Pulsars are formed">
            <a:extLst>
              <a:ext uri="{FF2B5EF4-FFF2-40B4-BE49-F238E27FC236}">
                <a16:creationId xmlns:a16="http://schemas.microsoft.com/office/drawing/2014/main" id="{DF84BE03-AC9F-8A88-4A0C-AB1CB14648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85" y="399793"/>
            <a:ext cx="7232487" cy="605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B0FA3C-1299-A280-A793-45A63E459A71}"/>
              </a:ext>
            </a:extLst>
          </p:cNvPr>
          <p:cNvSpPr txBox="1"/>
          <p:nvPr/>
        </p:nvSpPr>
        <p:spPr>
          <a:xfrm>
            <a:off x="0" y="1715495"/>
            <a:ext cx="390849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PH" sz="2000" dirty="0">
                <a:latin typeface="Assistant" pitchFamily="2" charset="-79"/>
                <a:cs typeface="Assistant" pitchFamily="2" charset="-79"/>
              </a:rPr>
              <a:t>Binary system where a star undergoes a supernova.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PH" sz="2000" dirty="0">
              <a:latin typeface="Assistant" pitchFamily="2" charset="-79"/>
              <a:cs typeface="Assistant" pitchFamily="2" charset="-79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PH" sz="2000" dirty="0">
                <a:latin typeface="Assistant" pitchFamily="2" charset="-79"/>
                <a:cs typeface="Assistant" pitchFamily="2" charset="-79"/>
              </a:rPr>
              <a:t>Companion star swells at some point, allowing the remnant neutron star to accrete material from it for a long period of time (low mass X-ray binary or LMXB).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PH" sz="2000" dirty="0">
              <a:latin typeface="Assistant" pitchFamily="2" charset="-79"/>
              <a:cs typeface="Assistant" pitchFamily="2" charset="-79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PH" sz="2000" dirty="0">
                <a:latin typeface="Assistant" pitchFamily="2" charset="-79"/>
                <a:cs typeface="Assistant" pitchFamily="2" charset="-79"/>
              </a:rPr>
              <a:t>Accretion increases neutron star rotation, allowing it to become a MSP at a long enough timescale.</a:t>
            </a:r>
          </a:p>
        </p:txBody>
      </p:sp>
    </p:spTree>
    <p:extLst>
      <p:ext uri="{BB962C8B-B14F-4D97-AF65-F5344CB8AC3E}">
        <p14:creationId xmlns:p14="http://schemas.microsoft.com/office/powerpoint/2010/main" val="161205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PSR J1023+0038 is weird</a:t>
            </a:r>
            <a:endParaRPr lang="en-PH" dirty="0">
              <a:latin typeface="Core Sans A" panose="020B05030303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6EF33-D7D0-D3B8-2A8F-85B8EBD04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>
                <a:latin typeface="Assistant" pitchFamily="2" charset="-79"/>
                <a:cs typeface="Assistant" pitchFamily="2" charset="-79"/>
              </a:rPr>
              <a:t>J1023 was first detected with clear signs of an accretion disc. It was later on identified as a neutron star in a LMXB.</a:t>
            </a:r>
          </a:p>
          <a:p>
            <a:pPr algn="just"/>
            <a:r>
              <a:rPr lang="en-US" sz="3200" dirty="0">
                <a:latin typeface="Assistant" pitchFamily="2" charset="-79"/>
                <a:cs typeface="Assistant" pitchFamily="2" charset="-79"/>
              </a:rPr>
              <a:t>Observations in 2003-2005 revealed no presence of an accretion disc and was later classified as a radio MSP.</a:t>
            </a:r>
          </a:p>
          <a:p>
            <a:pPr algn="just"/>
            <a:r>
              <a:rPr lang="en-US" sz="3200" dirty="0">
                <a:latin typeface="Assistant" pitchFamily="2" charset="-79"/>
                <a:cs typeface="Assistant" pitchFamily="2" charset="-79"/>
              </a:rPr>
              <a:t>Since 2013, it settled in a LMXB state.</a:t>
            </a:r>
          </a:p>
          <a:p>
            <a:pPr algn="just"/>
            <a:r>
              <a:rPr lang="en-US" sz="3200" dirty="0">
                <a:latin typeface="Assistant" pitchFamily="2" charset="-79"/>
                <a:cs typeface="Assistant" pitchFamily="2" charset="-79"/>
              </a:rPr>
              <a:t>PSR J1023+0038 was classified as a </a:t>
            </a:r>
            <a:r>
              <a:rPr lang="en-US" sz="3200" dirty="0">
                <a:latin typeface="Assistant SemiBold" pitchFamily="2" charset="-79"/>
                <a:cs typeface="Assistant SemiBold" pitchFamily="2" charset="-79"/>
              </a:rPr>
              <a:t>transitional millisecond pulsar</a:t>
            </a:r>
            <a:r>
              <a:rPr lang="en-US" sz="3200" dirty="0">
                <a:latin typeface="Assistant" pitchFamily="2" charset="-79"/>
                <a:cs typeface="Assistant" pitchFamily="2" charset="-79"/>
              </a:rPr>
              <a:t> (</a:t>
            </a:r>
            <a:r>
              <a:rPr lang="en-US" sz="3200" dirty="0" err="1">
                <a:latin typeface="Assistant" pitchFamily="2" charset="-79"/>
                <a:cs typeface="Assistant" pitchFamily="2" charset="-79"/>
              </a:rPr>
              <a:t>tMSP</a:t>
            </a:r>
            <a:r>
              <a:rPr lang="en-US" sz="3200" dirty="0">
                <a:latin typeface="Assistant" pitchFamily="2" charset="-79"/>
                <a:cs typeface="Assistant" pitchFamily="2" charset="-79"/>
              </a:rPr>
              <a:t>)</a:t>
            </a:r>
          </a:p>
          <a:p>
            <a:pPr algn="just"/>
            <a:endParaRPr lang="en-PH" sz="2800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542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Dataset description</a:t>
            </a:r>
            <a:endParaRPr lang="en-PH" dirty="0">
              <a:latin typeface="Core Sans A" panose="020B05030303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4BDF8E-D867-90E2-09CD-3645F2904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1082" r="1805" b="30477"/>
          <a:stretch/>
        </p:blipFill>
        <p:spPr>
          <a:xfrm>
            <a:off x="1275389" y="1690687"/>
            <a:ext cx="9641222" cy="21230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A11156-594E-FAC3-20FA-934287E73047}"/>
                  </a:ext>
                </a:extLst>
              </p:cNvPr>
              <p:cNvSpPr txBox="1"/>
              <p:nvPr/>
            </p:nvSpPr>
            <p:spPr>
              <a:xfrm>
                <a:off x="838201" y="3813716"/>
                <a:ext cx="105156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ssistant" pitchFamily="2" charset="-79"/>
                    <a:cs typeface="Assistant" pitchFamily="2" charset="-79"/>
                  </a:rPr>
                  <a:t>Data was downloaded from </a:t>
                </a:r>
                <a:r>
                  <a:rPr lang="en-US" sz="2800" dirty="0" err="1">
                    <a:latin typeface="Assistant" pitchFamily="2" charset="-79"/>
                    <a:cs typeface="Assistant" pitchFamily="2" charset="-79"/>
                  </a:rPr>
                  <a:t>VizieR</a:t>
                </a:r>
                <a:r>
                  <a:rPr lang="en-US" sz="2800" dirty="0">
                    <a:latin typeface="Assistant" pitchFamily="2" charset="-79"/>
                    <a:cs typeface="Assistant" pitchFamily="2" charset="-79"/>
                  </a:rPr>
                  <a:t>, measurement was obtained from the </a:t>
                </a:r>
                <a:r>
                  <a:rPr lang="en-US" sz="2800" b="1" dirty="0">
                    <a:latin typeface="Assistant" pitchFamily="2" charset="-79"/>
                    <a:cs typeface="Assistant" pitchFamily="2" charset="-79"/>
                  </a:rPr>
                  <a:t>XMM-Newton Optical Monitor </a:t>
                </a:r>
                <a:r>
                  <a:rPr lang="en-US" sz="2800" dirty="0">
                    <a:latin typeface="Assistant" pitchFamily="2" charset="-79"/>
                    <a:cs typeface="Assistant" pitchFamily="2" charset="-79"/>
                  </a:rPr>
                  <a:t>(OM) from June 9, 2017, at 22:32:27 until June 10, 2017, at 5:02:13.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ssistant" pitchFamily="2" charset="-79"/>
                    <a:cs typeface="Assistant" pitchFamily="2" charset="-79"/>
                  </a:rPr>
                  <a:t>The data measures optical brightness in the B filter band, which captures light around a central wavelength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ssistant" pitchFamily="2" charset="-79"/>
                      </a:rPr>
                      <m:t>450 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Assistant" pitchFamily="2" charset="-79"/>
                      </a:rPr>
                      <m:t>nm</m:t>
                    </m:r>
                  </m:oMath>
                </a14:m>
                <a:r>
                  <a:rPr lang="en-US" sz="2800" dirty="0">
                    <a:latin typeface="Assistant" pitchFamily="2" charset="-79"/>
                    <a:cs typeface="Assistant" pitchFamily="2" charset="-79"/>
                  </a:rPr>
                  <a:t> in the blue region of the visible spectrum.</a:t>
                </a:r>
                <a:endParaRPr lang="en-PH" sz="2800" dirty="0">
                  <a:latin typeface="Assistant" pitchFamily="2" charset="-79"/>
                  <a:cs typeface="Assistant" pitchFamily="2" charset="-79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A11156-594E-FAC3-20FA-934287E73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813716"/>
                <a:ext cx="10515600" cy="2677656"/>
              </a:xfrm>
              <a:prstGeom prst="rect">
                <a:avLst/>
              </a:prstGeom>
              <a:blipFill>
                <a:blip r:embed="rId3"/>
                <a:stretch>
                  <a:fillRect l="-1043" t="-2506" r="-1913" b="-54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63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Light curves</a:t>
            </a:r>
            <a:endParaRPr lang="en-PH" dirty="0">
              <a:latin typeface="Core Sans A" panose="020B05030303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0C8C4-DF1F-53AB-1A2E-E5094A46E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552" y="1690688"/>
            <a:ext cx="9778896" cy="4802187"/>
          </a:xfrm>
        </p:spPr>
      </p:pic>
    </p:spTree>
    <p:extLst>
      <p:ext uri="{BB962C8B-B14F-4D97-AF65-F5344CB8AC3E}">
        <p14:creationId xmlns:p14="http://schemas.microsoft.com/office/powerpoint/2010/main" val="186121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Light curves</a:t>
            </a:r>
            <a:endParaRPr lang="en-PH" dirty="0">
              <a:latin typeface="Core Sans A" panose="020B05030303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CEDC5-233A-BF06-12EA-2464D5E74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CE968-3496-866F-C55A-63263275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31" y="1544701"/>
            <a:ext cx="9478537" cy="49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1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7600-B89C-F3A0-B576-A5BEB4D2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Theoretical MSD</a:t>
            </a:r>
            <a:endParaRPr lang="en-PH" dirty="0">
              <a:latin typeface="Core Sans A" panose="020B05030303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60A5488-69D5-A0E8-101B-D3B4CB2C3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Assistant" pitchFamily="2" charset="-79"/>
                    <a:cs typeface="Assistant" pitchFamily="2" charset="-79"/>
                  </a:rPr>
                  <a:t>Consider the theoretical memory function</a:t>
                </a:r>
              </a:p>
              <a:p>
                <a:pPr marL="0" indent="0">
                  <a:buNone/>
                </a:pPr>
                <a:endParaRPr lang="en-US" sz="500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n-PH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:endParaRPr lang="en-PH" sz="500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:r>
                  <a:rPr lang="en-PH" dirty="0">
                    <a:latin typeface="Assistant" pitchFamily="2" charset="-79"/>
                    <a:cs typeface="Assistant" pitchFamily="2" charset="-79"/>
                  </a:rPr>
                  <a:t>with a window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+1)/2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PH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:endParaRPr lang="en-PH" sz="500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:r>
                  <a:rPr lang="en-PH" dirty="0">
                    <a:latin typeface="Assistant" pitchFamily="2" charset="-79"/>
                    <a:cs typeface="Assistant" pitchFamily="2" charset="-79"/>
                  </a:rPr>
                  <a:t>The theoretical MSD is</a:t>
                </a:r>
              </a:p>
              <a:p>
                <a:pPr marL="0" indent="0">
                  <a:buNone/>
                </a:pPr>
                <a:endParaRPr lang="en-PH" sz="500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MSD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Assistant" pitchFamily="2" charset="-79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Assistant" pitchFamily="2" charset="-79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Assistant" pitchFamily="2" charset="-79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/2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+1)/2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d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𝜇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/(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) </m:t>
                          </m:r>
                        </m:sup>
                      </m:sSup>
                    </m:oMath>
                  </m:oMathPara>
                </a14:m>
                <a:endParaRPr lang="en-PH" dirty="0">
                  <a:latin typeface="Assistant" pitchFamily="2" charset="-79"/>
                  <a:cs typeface="Assistant" pitchFamily="2" charset="-79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60A5488-69D5-A0E8-101B-D3B4CB2C3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21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881E-78B2-EE09-5200-E770D3C5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Raw data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D88E4-7B03-502E-453F-6ADD0585A975}"/>
                  </a:ext>
                </a:extLst>
              </p:cNvPr>
              <p:cNvSpPr txBox="1"/>
              <p:nvPr/>
            </p:nvSpPr>
            <p:spPr>
              <a:xfrm>
                <a:off x="1382915" y="5490575"/>
                <a:ext cx="93810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ssistant" pitchFamily="2" charset="-79"/>
                    <a:cs typeface="Assistant" pitchFamily="2" charset="-79"/>
                  </a:rPr>
                  <a:t>The behavior of  the raw data is consistent to a process without memory! </a:t>
                </a:r>
              </a:p>
              <a:p>
                <a:pPr algn="ctr"/>
                <a:r>
                  <a:rPr lang="en-US" sz="2400" dirty="0">
                    <a:latin typeface="Assistant" pitchFamily="2" charset="-79"/>
                    <a:cs typeface="Assistant" pitchFamily="2" charset="-79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ssistant" pitchFamily="2" charset="-79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ssistant" pitchFamily="2" charset="-79"/>
                      </a:rPr>
                      <m:t>=1.001±0.002</m:t>
                    </m:r>
                  </m:oMath>
                </a14:m>
                <a:r>
                  <a:rPr lang="en-PH" sz="2400" dirty="0">
                    <a:latin typeface="Assistant" pitchFamily="2" charset="-79"/>
                    <a:cs typeface="Assistant" pitchFamily="2" charset="-79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D88E4-7B03-502E-453F-6ADD0585A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915" y="5490575"/>
                <a:ext cx="9381094" cy="830997"/>
              </a:xfrm>
              <a:prstGeom prst="rect">
                <a:avLst/>
              </a:prstGeom>
              <a:blipFill>
                <a:blip r:embed="rId2"/>
                <a:stretch>
                  <a:fillRect l="-1040" t="-5882" r="-1559" b="-1617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DA9BA7B-63C7-6640-F882-07ECB0F55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24" y="1511804"/>
            <a:ext cx="10354077" cy="38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5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C9D8-E793-1171-A831-AC3E278F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Wavelet</a:t>
            </a:r>
            <a:r>
              <a:rPr lang="en-US" dirty="0"/>
              <a:t> Transform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8CDE2-511A-761D-7450-7CA52F58B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22327" cy="4351338"/>
              </a:xfrm>
            </p:spPr>
            <p:txBody>
              <a:bodyPr/>
              <a:lstStyle/>
              <a:p>
                <a:pPr algn="just"/>
                <a:r>
                  <a:rPr lang="en-US" dirty="0">
                    <a:latin typeface="Assistant" pitchFamily="2" charset="-79"/>
                    <a:cs typeface="Assistant" pitchFamily="2" charset="-79"/>
                  </a:rPr>
                  <a:t>Similar to a Fourier transform but with a “wavelet” instead of sines and cosines.</a:t>
                </a:r>
              </a:p>
              <a:p>
                <a:pPr algn="just"/>
                <a:r>
                  <a:rPr lang="en-US" dirty="0">
                    <a:latin typeface="Assistant" pitchFamily="2" charset="-79"/>
                    <a:cs typeface="Assistant" pitchFamily="2" charset="-79"/>
                  </a:rPr>
                  <a:t>Wavelets must satisfy the following conditions:</a:t>
                </a:r>
              </a:p>
              <a:p>
                <a:pPr lvl="1" algn="just"/>
                <a:r>
                  <a:rPr lang="en-US" dirty="0">
                    <a:latin typeface="Assistant" pitchFamily="2" charset="-79"/>
                    <a:cs typeface="Assistant" pitchFamily="2" charset="-79"/>
                  </a:rPr>
                  <a:t>Zero mean</a:t>
                </a:r>
              </a:p>
              <a:p>
                <a:pPr lvl="1" algn="just"/>
                <a:r>
                  <a:rPr lang="en-US" dirty="0">
                    <a:latin typeface="Assistant" pitchFamily="2" charset="-79"/>
                    <a:cs typeface="Assistant" pitchFamily="2" charset="-79"/>
                  </a:rPr>
                  <a:t>Local in time and frequency space.</a:t>
                </a:r>
              </a:p>
              <a:p>
                <a:pPr algn="just"/>
                <a:r>
                  <a:rPr lang="en-US" dirty="0">
                    <a:latin typeface="Assistant" pitchFamily="2" charset="-79"/>
                    <a:cs typeface="Assistant" pitchFamily="2" charset="-79"/>
                  </a:rPr>
                  <a:t>We will use the </a:t>
                </a:r>
                <a:r>
                  <a:rPr lang="en-US" dirty="0" err="1">
                    <a:latin typeface="Assistant" pitchFamily="2" charset="-79"/>
                    <a:cs typeface="Assistant" pitchFamily="2" charset="-79"/>
                  </a:rPr>
                  <a:t>Morlet</a:t>
                </a:r>
                <a:r>
                  <a:rPr lang="en-US" dirty="0">
                    <a:latin typeface="Assistant" pitchFamily="2" charset="-79"/>
                    <a:cs typeface="Assistant" pitchFamily="2" charset="-79"/>
                  </a:rPr>
                  <a:t> wavelet:</a:t>
                </a:r>
              </a:p>
              <a:p>
                <a:pPr marL="0" indent="0" algn="just">
                  <a:buNone/>
                </a:pPr>
                <a:endParaRPr lang="en-US" sz="1050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−1/4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ssistant" pitchFamily="2" charset="-79"/>
                  <a:cs typeface="Assistant" pitchFamily="2" charset="-79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8CDE2-511A-761D-7450-7CA52F58B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22327" cy="4351338"/>
              </a:xfrm>
              <a:blipFill>
                <a:blip r:embed="rId2"/>
                <a:stretch>
                  <a:fillRect l="-1633" t="-2381" r="-29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72A15E-FA00-6145-CADA-C40915CD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716"/>
          <a:stretch/>
        </p:blipFill>
        <p:spPr>
          <a:xfrm>
            <a:off x="7560527" y="1690688"/>
            <a:ext cx="3793273" cy="4669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D03B4-5F05-8CB5-9258-7474942A3EE6}"/>
              </a:ext>
            </a:extLst>
          </p:cNvPr>
          <p:cNvSpPr txBox="1"/>
          <p:nvPr/>
        </p:nvSpPr>
        <p:spPr>
          <a:xfrm>
            <a:off x="838200" y="6492875"/>
            <a:ext cx="941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Torrence, C., &amp; Compo, G. P. (1998). A practical guide to wavelet analysis.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Bulletin of the American Meteorological society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61-78.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163443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493</Words>
  <Application>Microsoft Office PowerPoint</Application>
  <PresentationFormat>Widescreen</PresentationFormat>
  <Paragraphs>61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Assistant</vt:lpstr>
      <vt:lpstr>Assistant SemiBold</vt:lpstr>
      <vt:lpstr>Cambria Math</vt:lpstr>
      <vt:lpstr>Core Sans A</vt:lpstr>
      <vt:lpstr>Office Theme</vt:lpstr>
      <vt:lpstr>PSR J1023+0038</vt:lpstr>
      <vt:lpstr>Standard Formation Scenario</vt:lpstr>
      <vt:lpstr>PSR J1023+0038 is weird</vt:lpstr>
      <vt:lpstr>Dataset description</vt:lpstr>
      <vt:lpstr>Light curves</vt:lpstr>
      <vt:lpstr>Light curves</vt:lpstr>
      <vt:lpstr>Theoretical MSD</vt:lpstr>
      <vt:lpstr>Raw data</vt:lpstr>
      <vt:lpstr>Wavelet Transform</vt:lpstr>
      <vt:lpstr>Morlet wavelet</vt:lpstr>
      <vt:lpstr>Morlet wavelet</vt:lpstr>
      <vt:lpstr>Detrending with the Morlet wavelet</vt:lpstr>
      <vt:lpstr>Histogram</vt:lpstr>
      <vt:lpstr>MSD curve fitting</vt:lpstr>
      <vt:lpstr>Variations on μ</vt:lpstr>
      <vt:lpstr>Different time scales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Mendoza</dc:creator>
  <cp:lastModifiedBy>Adam Mendoza</cp:lastModifiedBy>
  <cp:revision>14</cp:revision>
  <cp:lastPrinted>2024-10-10T10:24:55Z</cp:lastPrinted>
  <dcterms:created xsi:type="dcterms:W3CDTF">2024-10-07T15:43:20Z</dcterms:created>
  <dcterms:modified xsi:type="dcterms:W3CDTF">2024-11-14T07:34:25Z</dcterms:modified>
</cp:coreProperties>
</file>